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51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52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3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34.tif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tif"/><Relationship Id="rId3" Type="http://schemas.openxmlformats.org/officeDocument/2006/relationships/image" Target="../media/image36.tif"/><Relationship Id="rId4" Type="http://schemas.openxmlformats.org/officeDocument/2006/relationships/image" Target="../media/image3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41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"/><Relationship Id="rId3" Type="http://schemas.openxmlformats.org/officeDocument/2006/relationships/image" Target="../media/image39.tif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tif"/><Relationship Id="rId3" Type="http://schemas.openxmlformats.org/officeDocument/2006/relationships/image" Target="../media/image4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tif"/><Relationship Id="rId3" Type="http://schemas.openxmlformats.org/officeDocument/2006/relationships/image" Target="../media/image4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tif"/><Relationship Id="rId3" Type="http://schemas.openxmlformats.org/officeDocument/2006/relationships/image" Target="../media/image45.tif"/><Relationship Id="rId4" Type="http://schemas.openxmlformats.org/officeDocument/2006/relationships/image" Target="../media/image46.tif"/><Relationship Id="rId5" Type="http://schemas.openxmlformats.org/officeDocument/2006/relationships/image" Target="../media/image4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image" Target="../media/image23.tif"/><Relationship Id="rId8" Type="http://schemas.openxmlformats.org/officeDocument/2006/relationships/image" Target="../media/image24.tif"/><Relationship Id="rId9" Type="http://schemas.openxmlformats.org/officeDocument/2006/relationships/image" Target="../media/image25.tif"/><Relationship Id="rId10" Type="http://schemas.openxmlformats.org/officeDocument/2006/relationships/image" Target="../media/image26.tif"/><Relationship Id="rId11" Type="http://schemas.openxmlformats.org/officeDocument/2006/relationships/image" Target="../media/image27.tif"/><Relationship Id="rId12" Type="http://schemas.openxmlformats.org/officeDocument/2006/relationships/image" Target="../media/image28.tif"/><Relationship Id="rId13" Type="http://schemas.openxmlformats.org/officeDocument/2006/relationships/image" Target="../media/image29.tif"/><Relationship Id="rId14" Type="http://schemas.openxmlformats.org/officeDocument/2006/relationships/image" Target="../media/image30.tif"/><Relationship Id="rId15" Type="http://schemas.openxmlformats.org/officeDocument/2006/relationships/image" Target="../media/image31.tif"/><Relationship Id="rId16" Type="http://schemas.openxmlformats.org/officeDocument/2006/relationships/image" Target="../media/image3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Example.png" descr="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" y="-10669852"/>
            <a:ext cx="24383212" cy="24383212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sp>
        <p:nvSpPr>
          <p:cNvPr id="163" name="Phenotyping of drug effects in patient derived organoids"/>
          <p:cNvSpPr txBox="1"/>
          <p:nvPr>
            <p:ph type="title"/>
          </p:nvPr>
        </p:nvSpPr>
        <p:spPr>
          <a:xfrm>
            <a:off x="1206500" y="7124700"/>
            <a:ext cx="22336572" cy="4648200"/>
          </a:xfrm>
          <a:prstGeom prst="rect">
            <a:avLst/>
          </a:prstGeom>
        </p:spPr>
        <p:txBody>
          <a:bodyPr/>
          <a:lstStyle/>
          <a:p>
            <a:pPr/>
            <a:r>
              <a:t>Phenotyping of drug effects in patient derived organoids</a:t>
            </a:r>
          </a:p>
        </p:txBody>
      </p:sp>
      <p:sp>
        <p:nvSpPr>
          <p:cNvPr id="164" name="Niklas Rindtorff…"/>
          <p:cNvSpPr txBox="1"/>
          <p:nvPr>
            <p:ph type="body" idx="22"/>
          </p:nvPr>
        </p:nvSpPr>
        <p:spPr>
          <a:xfrm>
            <a:off x="1390475" y="801517"/>
            <a:ext cx="21968621" cy="12548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Niklas Rindtorff</a:t>
            </a:r>
          </a:p>
          <a:p>
            <a:pPr/>
            <a:r>
              <a:t>Boutros Lab</a:t>
            </a:r>
          </a:p>
        </p:txBody>
      </p:sp>
      <p:pic>
        <p:nvPicPr>
          <p:cNvPr id="165" name="twitter.png" descr="twit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5078" y="12395066"/>
            <a:ext cx="1315399" cy="131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@Niklas_TR"/>
          <p:cNvSpPr txBox="1"/>
          <p:nvPr/>
        </p:nvSpPr>
        <p:spPr>
          <a:xfrm>
            <a:off x="20804368" y="12648550"/>
            <a:ext cx="333359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4500"/>
              </a:spcBef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@Niklas_TR</a:t>
            </a:r>
          </a:p>
        </p:txBody>
      </p:sp>
      <p:sp>
        <p:nvSpPr>
          <p:cNvPr id="167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rganoid morphology varies by donating patient"/>
          <p:cNvSpPr txBox="1"/>
          <p:nvPr>
            <p:ph type="title"/>
          </p:nvPr>
        </p:nvSpPr>
        <p:spPr>
          <a:xfrm>
            <a:off x="1018835" y="329627"/>
            <a:ext cx="22925498" cy="1433164"/>
          </a:xfrm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Organoid morphology varies by donating patient</a:t>
            </a:r>
          </a:p>
        </p:txBody>
      </p:sp>
      <p:sp>
        <p:nvSpPr>
          <p:cNvPr id="262" name="Rectangle"/>
          <p:cNvSpPr/>
          <p:nvPr/>
        </p:nvSpPr>
        <p:spPr>
          <a:xfrm>
            <a:off x="20157865" y="5375291"/>
            <a:ext cx="235109" cy="3440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63" name="gg_size_all-3.pdf" descr="gg_size_all-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5058" y="1742380"/>
            <a:ext cx="10812414" cy="108124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" name="Group"/>
          <p:cNvGrpSpPr/>
          <p:nvPr/>
        </p:nvGrpSpPr>
        <p:grpSpPr>
          <a:xfrm>
            <a:off x="1364059" y="1913528"/>
            <a:ext cx="20856015" cy="9809717"/>
            <a:chOff x="0" y="0"/>
            <a:chExt cx="20856014" cy="9809716"/>
          </a:xfrm>
        </p:grpSpPr>
        <p:pic>
          <p:nvPicPr>
            <p:cNvPr id="264" name="D007T01P009L08_E_13_contrastProjections.png" descr="D007T01P009L08_E_13_contrastProjection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50739" y="0"/>
              <a:ext cx="4705276" cy="4705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D055T01P009L08_E_13_contrastProjections.png" descr="D055T01P009L08_E_13_contrastProjectio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05275" cy="4705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D027T01P907L08_E_13_contrastProjections.png" descr="D027T01P907L08_E_13_contrastProjectio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04441"/>
              <a:ext cx="4705275" cy="4705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Example.png" descr="Exampl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152812" y="5106512"/>
              <a:ext cx="4701134" cy="4701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63495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olecular determinants of morphology"/>
          <p:cNvSpPr txBox="1"/>
          <p:nvPr>
            <p:ph type="title"/>
          </p:nvPr>
        </p:nvSpPr>
        <p:spPr>
          <a:xfrm>
            <a:off x="1018835" y="329627"/>
            <a:ext cx="22925498" cy="1433164"/>
          </a:xfrm>
          <a:prstGeom prst="rect">
            <a:avLst/>
          </a:prstGeom>
        </p:spPr>
        <p:txBody>
          <a:bodyPr/>
          <a:lstStyle/>
          <a:p>
            <a:pPr/>
            <a:r>
              <a:t>Molecular determinants of morphology </a:t>
            </a:r>
          </a:p>
        </p:txBody>
      </p:sp>
      <p:sp>
        <p:nvSpPr>
          <p:cNvPr id="271" name="Rectangle"/>
          <p:cNvSpPr/>
          <p:nvPr/>
        </p:nvSpPr>
        <p:spPr>
          <a:xfrm>
            <a:off x="20157865" y="5375291"/>
            <a:ext cx="235109" cy="3440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72" name="D007T01P009L08_E_13_contrastProjections.png" descr="D007T01P009L08_E_13_contrastProjec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4799" y="1913528"/>
            <a:ext cx="4705275" cy="4705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Example.png" descr="Examp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16871" y="7020041"/>
            <a:ext cx="4701134" cy="47011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"/>
          <p:cNvGrpSpPr/>
          <p:nvPr/>
        </p:nvGrpSpPr>
        <p:grpSpPr>
          <a:xfrm>
            <a:off x="75790" y="2539565"/>
            <a:ext cx="8161496" cy="8636870"/>
            <a:chOff x="0" y="0"/>
            <a:chExt cx="8161495" cy="8636868"/>
          </a:xfrm>
        </p:grpSpPr>
        <p:pic>
          <p:nvPicPr>
            <p:cNvPr id="274" name="Figure_1_Article.pdf" descr="Figure_1_Articl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9236" t="64011" r="0" b="0"/>
            <a:stretch>
              <a:fillRect/>
            </a:stretch>
          </p:blipFill>
          <p:spPr>
            <a:xfrm>
              <a:off x="115806" y="189092"/>
              <a:ext cx="8045690" cy="8447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quare"/>
            <p:cNvSpPr/>
            <p:nvPr/>
          </p:nvSpPr>
          <p:spPr>
            <a:xfrm>
              <a:off x="0" y="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27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6260" r="0" b="0"/>
          <a:stretch>
            <a:fillRect/>
          </a:stretch>
        </p:blipFill>
        <p:spPr>
          <a:xfrm>
            <a:off x="10532731" y="2640346"/>
            <a:ext cx="6753131" cy="441071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Proliferation"/>
          <p:cNvSpPr txBox="1"/>
          <p:nvPr/>
        </p:nvSpPr>
        <p:spPr>
          <a:xfrm>
            <a:off x="13567066" y="1971632"/>
            <a:ext cx="1260074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Proliferation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9763" y="7806071"/>
            <a:ext cx="6494203" cy="429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temness"/>
          <p:cNvSpPr txBox="1"/>
          <p:nvPr/>
        </p:nvSpPr>
        <p:spPr>
          <a:xfrm>
            <a:off x="13567066" y="7198883"/>
            <a:ext cx="1260074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Stemness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mpound treatments lead to dose-dependent morphology changes"/>
          <p:cNvSpPr txBox="1"/>
          <p:nvPr>
            <p:ph type="title" idx="4294967295"/>
          </p:nvPr>
        </p:nvSpPr>
        <p:spPr>
          <a:xfrm>
            <a:off x="1206500" y="1079500"/>
            <a:ext cx="21971000" cy="1965375"/>
          </a:xfrm>
          <a:prstGeom prst="rect">
            <a:avLst/>
          </a:prstGeom>
        </p:spPr>
        <p:txBody>
          <a:bodyPr/>
          <a:lstStyle>
            <a:lvl1pPr defTabSz="1926287">
              <a:defRPr spc="-134" sz="6715"/>
            </a:lvl1pPr>
          </a:lstStyle>
          <a:p>
            <a:pPr/>
            <a:r>
              <a:t>Compound treatments lead to dose-dependent morphology changes </a:t>
            </a:r>
          </a:p>
        </p:txBody>
      </p:sp>
      <p:sp>
        <p:nvSpPr>
          <p:cNvPr id="283" name="Rectangle"/>
          <p:cNvSpPr/>
          <p:nvPr/>
        </p:nvSpPr>
        <p:spPr>
          <a:xfrm>
            <a:off x="20506793" y="6864893"/>
            <a:ext cx="8105335" cy="71422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4" name="Figure_2_Nat-Commun_OrganoidSize2.pdf" descr="Figure_2_Nat-Commun_OrganoidSize2.pdf"/>
          <p:cNvPicPr>
            <a:picLocks noChangeAspect="1"/>
          </p:cNvPicPr>
          <p:nvPr/>
        </p:nvPicPr>
        <p:blipFill>
          <a:blip r:embed="rId2">
            <a:extLst/>
          </a:blip>
          <a:srcRect l="72382" t="29185" r="0" b="52710"/>
          <a:stretch>
            <a:fillRect/>
          </a:stretch>
        </p:blipFill>
        <p:spPr>
          <a:xfrm>
            <a:off x="8030170" y="2866397"/>
            <a:ext cx="8323566" cy="7732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Figure_2_Nat-Commun_OrganoidSize2.pdf" descr="Figure_2_Nat-Commun_OrganoidSiz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1651" y="14276111"/>
            <a:ext cx="7386499" cy="10467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Figure_2_Nat-Commun_OrganoidSize2.pdf" descr="Figure_2_Nat-Commun_OrganoidSize2.pdf"/>
          <p:cNvPicPr>
            <a:picLocks noChangeAspect="1"/>
          </p:cNvPicPr>
          <p:nvPr/>
        </p:nvPicPr>
        <p:blipFill>
          <a:blip r:embed="rId2">
            <a:extLst/>
          </a:blip>
          <a:srcRect l="46727" t="0" r="29937" b="86053"/>
          <a:stretch>
            <a:fillRect/>
          </a:stretch>
        </p:blipFill>
        <p:spPr>
          <a:xfrm>
            <a:off x="788823" y="3532649"/>
            <a:ext cx="7209631" cy="6106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Figure_2_Nat-Commun_OrganoidSize2.pdf" descr="Figure_2_Nat-Commun_OrganoidSize2.pdf"/>
          <p:cNvPicPr>
            <a:picLocks noChangeAspect="1"/>
          </p:cNvPicPr>
          <p:nvPr/>
        </p:nvPicPr>
        <p:blipFill>
          <a:blip r:embed="rId2">
            <a:extLst/>
          </a:blip>
          <a:srcRect l="72382" t="13935" r="0" b="82712"/>
          <a:stretch>
            <a:fillRect/>
          </a:stretch>
        </p:blipFill>
        <p:spPr>
          <a:xfrm>
            <a:off x="1209183" y="9454557"/>
            <a:ext cx="8962150" cy="15415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Group"/>
          <p:cNvGrpSpPr/>
          <p:nvPr/>
        </p:nvGrpSpPr>
        <p:grpSpPr>
          <a:xfrm>
            <a:off x="8749535" y="3064389"/>
            <a:ext cx="15161311" cy="10213149"/>
            <a:chOff x="0" y="0"/>
            <a:chExt cx="15161310" cy="10213148"/>
          </a:xfrm>
        </p:grpSpPr>
        <p:pic>
          <p:nvPicPr>
            <p:cNvPr id="288" name="Figure_2_Nat-Commun_OrganoidSize2.pdf" descr="Figure_2_Nat-Commun_OrganoidSize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375" t="13935" r="27052" b="71110"/>
            <a:stretch>
              <a:fillRect/>
            </a:stretch>
          </p:blipFill>
          <p:spPr>
            <a:xfrm>
              <a:off x="6065049" y="0"/>
              <a:ext cx="7656198" cy="6105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Figure_2_Nat-Commun_OrganoidSize2.pdf" descr="Figure_2_Nat-Commun_OrganoidSize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2382" t="23458" r="0" b="71012"/>
            <a:stretch>
              <a:fillRect/>
            </a:stretch>
          </p:blipFill>
          <p:spPr>
            <a:xfrm>
              <a:off x="6108944" y="7644821"/>
              <a:ext cx="9052367" cy="25683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Figure_2_Nat-Commun_OrganoidSize2.pdf" descr="Figure_2_Nat-Commun_OrganoidSize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2382" t="19075" r="0" b="76419"/>
            <a:stretch>
              <a:fillRect/>
            </a:stretch>
          </p:blipFill>
          <p:spPr>
            <a:xfrm>
              <a:off x="0" y="7627313"/>
              <a:ext cx="9052366" cy="2092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Figure_2_Nat-Commun_OrganoidSize2.pdf" descr="Figure_2_Nat-Commun_OrganoidSize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9208" t="14730" r="27052" b="84152"/>
            <a:stretch>
              <a:fillRect/>
            </a:stretch>
          </p:blipFill>
          <p:spPr>
            <a:xfrm>
              <a:off x="760772" y="7085294"/>
              <a:ext cx="6839859" cy="45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3" name="Square"/>
          <p:cNvSpPr/>
          <p:nvPr/>
        </p:nvSpPr>
        <p:spPr>
          <a:xfrm>
            <a:off x="253720" y="3322175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Square"/>
          <p:cNvSpPr/>
          <p:nvPr/>
        </p:nvSpPr>
        <p:spPr>
          <a:xfrm>
            <a:off x="7289632" y="299991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Square"/>
          <p:cNvSpPr/>
          <p:nvPr/>
        </p:nvSpPr>
        <p:spPr>
          <a:xfrm>
            <a:off x="14325544" y="2428699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  <p:bldP build="whole" bldLvl="1" animBg="1" rev="0" advAuto="0" spid="284" grpId="2"/>
      <p:bldP build="whole" bldLvl="1" animBg="1" rev="0" advAuto="0" spid="292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Figure_2_Nat-Commun_v2.pdf" descr="Figure_2_Nat-Commun_v2.pdf"/>
          <p:cNvPicPr>
            <a:picLocks noChangeAspect="1"/>
          </p:cNvPicPr>
          <p:nvPr/>
        </p:nvPicPr>
        <p:blipFill>
          <a:blip r:embed="rId2">
            <a:extLst/>
          </a:blip>
          <a:srcRect l="49805" t="0" r="0" b="45013"/>
          <a:stretch>
            <a:fillRect/>
          </a:stretch>
        </p:blipFill>
        <p:spPr>
          <a:xfrm>
            <a:off x="15086352" y="2657653"/>
            <a:ext cx="7904899" cy="55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Figure_2_Nat-Commun_v2.pdf" descr="Figure_2_Nat-Commun_v2.pdf"/>
          <p:cNvPicPr>
            <a:picLocks noChangeAspect="1"/>
          </p:cNvPicPr>
          <p:nvPr/>
        </p:nvPicPr>
        <p:blipFill>
          <a:blip r:embed="rId2">
            <a:extLst/>
          </a:blip>
          <a:srcRect l="16385" t="0" r="50765" b="45013"/>
          <a:stretch>
            <a:fillRect/>
          </a:stretch>
        </p:blipFill>
        <p:spPr>
          <a:xfrm>
            <a:off x="9696094" y="2657653"/>
            <a:ext cx="5173261" cy="550171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upervised learning of drug induced organoid toxicity"/>
          <p:cNvSpPr txBox="1"/>
          <p:nvPr>
            <p:ph type="title" idx="4294967295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Supervised learning of drug induced organoid toxicity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674031" y="7568206"/>
            <a:ext cx="9938186" cy="7243699"/>
            <a:chOff x="0" y="0"/>
            <a:chExt cx="9938184" cy="7243697"/>
          </a:xfrm>
        </p:grpSpPr>
        <p:grpSp>
          <p:nvGrpSpPr>
            <p:cNvPr id="304" name="Group"/>
            <p:cNvGrpSpPr/>
            <p:nvPr/>
          </p:nvGrpSpPr>
          <p:grpSpPr>
            <a:xfrm>
              <a:off x="2597587" y="4563828"/>
              <a:ext cx="4369208" cy="2679870"/>
              <a:chOff x="0" y="0"/>
              <a:chExt cx="4369207" cy="2679869"/>
            </a:xfrm>
          </p:grpSpPr>
          <p:grpSp>
            <p:nvGrpSpPr>
              <p:cNvPr id="302" name="Group"/>
              <p:cNvGrpSpPr/>
              <p:nvPr/>
            </p:nvGrpSpPr>
            <p:grpSpPr>
              <a:xfrm>
                <a:off x="0" y="0"/>
                <a:ext cx="3117985" cy="1345194"/>
                <a:chOff x="0" y="0"/>
                <a:chExt cx="3117984" cy="1345193"/>
              </a:xfrm>
            </p:grpSpPr>
            <p:pic>
              <p:nvPicPr>
                <p:cNvPr id="300" name="gg_ldc.pdf" descr="gg_ldc.pd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81722" r="67298" b="0"/>
                <a:stretch>
                  <a:fillRect/>
                </a:stretch>
              </p:blipFill>
              <p:spPr>
                <a:xfrm>
                  <a:off x="0" y="0"/>
                  <a:ext cx="2406720" cy="13451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01" name="Rectangle"/>
                <p:cNvSpPr/>
                <p:nvPr/>
              </p:nvSpPr>
              <p:spPr>
                <a:xfrm>
                  <a:off x="1513186" y="891180"/>
                  <a:ext cx="1604799" cy="34406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303" name="Rectangle"/>
              <p:cNvSpPr/>
              <p:nvPr/>
            </p:nvSpPr>
            <p:spPr>
              <a:xfrm>
                <a:off x="4120742" y="2335805"/>
                <a:ext cx="248466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305" name="gg_ldc.pdf" descr="gg_ldc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013" r="0" b="23822"/>
            <a:stretch>
              <a:fillRect/>
            </a:stretch>
          </p:blipFill>
          <p:spPr>
            <a:xfrm>
              <a:off x="0" y="0"/>
              <a:ext cx="7195885" cy="490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9" name="Group"/>
            <p:cNvGrpSpPr/>
            <p:nvPr/>
          </p:nvGrpSpPr>
          <p:grpSpPr>
            <a:xfrm>
              <a:off x="4804764" y="4779124"/>
              <a:ext cx="5133421" cy="1345195"/>
              <a:chOff x="0" y="0"/>
              <a:chExt cx="5133420" cy="1345193"/>
            </a:xfrm>
          </p:grpSpPr>
          <p:pic>
            <p:nvPicPr>
              <p:cNvPr id="306" name="gg_ldc.pdf" descr="gg_ldc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32739" t="81722" r="0" b="0"/>
              <a:stretch>
                <a:fillRect/>
              </a:stretch>
            </p:blipFill>
            <p:spPr>
              <a:xfrm>
                <a:off x="183254" y="0"/>
                <a:ext cx="4950167" cy="13451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7" name="Rectangle"/>
              <p:cNvSpPr/>
              <p:nvPr/>
            </p:nvSpPr>
            <p:spPr>
              <a:xfrm>
                <a:off x="434094" y="821330"/>
                <a:ext cx="1604799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08" name="Rectangle"/>
              <p:cNvSpPr/>
              <p:nvPr/>
            </p:nvSpPr>
            <p:spPr>
              <a:xfrm>
                <a:off x="0" y="881655"/>
                <a:ext cx="248466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pic>
        <p:nvPicPr>
          <p:cNvPr id="311" name="Figure_2_Nat-Commun_v2.pdf" descr="Figure_2_Nat-Commun_v2.pdf"/>
          <p:cNvPicPr>
            <a:picLocks noChangeAspect="1"/>
          </p:cNvPicPr>
          <p:nvPr/>
        </p:nvPicPr>
        <p:blipFill>
          <a:blip r:embed="rId2">
            <a:extLst/>
          </a:blip>
          <a:srcRect l="16385" t="54945" r="0" b="0"/>
          <a:stretch>
            <a:fillRect/>
          </a:stretch>
        </p:blipFill>
        <p:spPr>
          <a:xfrm>
            <a:off x="10142426" y="8281250"/>
            <a:ext cx="13168157" cy="45079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7" name="Group"/>
          <p:cNvGrpSpPr/>
          <p:nvPr/>
        </p:nvGrpSpPr>
        <p:grpSpPr>
          <a:xfrm>
            <a:off x="1695639" y="2590211"/>
            <a:ext cx="5786834" cy="4523353"/>
            <a:chOff x="0" y="0"/>
            <a:chExt cx="5786832" cy="4523352"/>
          </a:xfrm>
        </p:grpSpPr>
        <p:grpSp>
          <p:nvGrpSpPr>
            <p:cNvPr id="314" name="Group"/>
            <p:cNvGrpSpPr/>
            <p:nvPr/>
          </p:nvGrpSpPr>
          <p:grpSpPr>
            <a:xfrm>
              <a:off x="199702" y="147795"/>
              <a:ext cx="5587131" cy="4375558"/>
              <a:chOff x="0" y="0"/>
              <a:chExt cx="5587130" cy="4375556"/>
            </a:xfrm>
          </p:grpSpPr>
          <p:pic>
            <p:nvPicPr>
              <p:cNvPr id="312" name="Figure_2_Nat-Commun_v2.pdf" descr="Figure_2_Nat-Commun_v2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82120" b="49947"/>
              <a:stretch>
                <a:fillRect/>
              </a:stretch>
            </p:blipFill>
            <p:spPr>
              <a:xfrm>
                <a:off x="0" y="0"/>
                <a:ext cx="2460149" cy="43755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3" name="Figure_2_Nat-Commun_v2.pdf" descr="Figure_2_Nat-Commun_v2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56270" r="85349" b="0"/>
              <a:stretch>
                <a:fillRect/>
              </a:stretch>
            </p:blipFill>
            <p:spPr>
              <a:xfrm>
                <a:off x="3279914" y="0"/>
                <a:ext cx="2307217" cy="43753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5" name="Rectangle"/>
            <p:cNvSpPr/>
            <p:nvPr/>
          </p:nvSpPr>
          <p:spPr>
            <a:xfrm>
              <a:off x="0" y="153492"/>
              <a:ext cx="533037" cy="3440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6" name="Rectangle"/>
            <p:cNvSpPr/>
            <p:nvPr/>
          </p:nvSpPr>
          <p:spPr>
            <a:xfrm>
              <a:off x="3196837" y="0"/>
              <a:ext cx="533038" cy="3440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8" name="Rectangle"/>
          <p:cNvSpPr/>
          <p:nvPr/>
        </p:nvSpPr>
        <p:spPr>
          <a:xfrm>
            <a:off x="14899434" y="2611565"/>
            <a:ext cx="533038" cy="454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Rectangle"/>
          <p:cNvSpPr/>
          <p:nvPr/>
        </p:nvSpPr>
        <p:spPr>
          <a:xfrm>
            <a:off x="9899650" y="2765057"/>
            <a:ext cx="533037" cy="3440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Rectangle"/>
          <p:cNvSpPr/>
          <p:nvPr/>
        </p:nvSpPr>
        <p:spPr>
          <a:xfrm>
            <a:off x="9899650" y="8252586"/>
            <a:ext cx="533037" cy="5147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9696094" y="6959203"/>
            <a:ext cx="533038" cy="3440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Rectangle"/>
          <p:cNvSpPr/>
          <p:nvPr/>
        </p:nvSpPr>
        <p:spPr>
          <a:xfrm>
            <a:off x="13903125" y="7784429"/>
            <a:ext cx="783703" cy="10429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Rectangle"/>
          <p:cNvSpPr/>
          <p:nvPr/>
        </p:nvSpPr>
        <p:spPr>
          <a:xfrm>
            <a:off x="16740558" y="8140432"/>
            <a:ext cx="533037" cy="7390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Rectangle"/>
          <p:cNvSpPr/>
          <p:nvPr/>
        </p:nvSpPr>
        <p:spPr>
          <a:xfrm>
            <a:off x="20336099" y="8028606"/>
            <a:ext cx="1006978" cy="739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2"/>
      <p:bldP build="whole" bldLvl="1" animBg="1" rev="0" advAuto="0" spid="310" grpId="1"/>
      <p:bldP build="whole" bldLvl="1" animBg="1" rev="0" advAuto="0" spid="311" grpId="4"/>
      <p:bldP build="whole" bldLvl="1" animBg="1" rev="0" advAuto="0" spid="297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"/>
          <p:cNvGrpSpPr/>
          <p:nvPr/>
        </p:nvGrpSpPr>
        <p:grpSpPr>
          <a:xfrm>
            <a:off x="5274667" y="-14575"/>
            <a:ext cx="13686208" cy="13646861"/>
            <a:chOff x="0" y="0"/>
            <a:chExt cx="13686206" cy="13646860"/>
          </a:xfrm>
        </p:grpSpPr>
        <p:grpSp>
          <p:nvGrpSpPr>
            <p:cNvPr id="331" name="Group"/>
            <p:cNvGrpSpPr/>
            <p:nvPr/>
          </p:nvGrpSpPr>
          <p:grpSpPr>
            <a:xfrm>
              <a:off x="-1" y="-1"/>
              <a:ext cx="13686208" cy="13646861"/>
              <a:chOff x="0" y="0"/>
              <a:chExt cx="13686206" cy="13646859"/>
            </a:xfrm>
          </p:grpSpPr>
          <p:pic>
            <p:nvPicPr>
              <p:cNvPr id="326" name="Figure_3_Nat-Commun_alternative.pdf" descr="Figure_3_Nat-Commun_alternativ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43719"/>
              <a:stretch>
                <a:fillRect/>
              </a:stretch>
            </p:blipFill>
            <p:spPr>
              <a:xfrm>
                <a:off x="195481" y="0"/>
                <a:ext cx="13490726" cy="135674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7" name="Rectangle"/>
              <p:cNvSpPr/>
              <p:nvPr/>
            </p:nvSpPr>
            <p:spPr>
              <a:xfrm>
                <a:off x="0" y="16571"/>
                <a:ext cx="3778951" cy="36756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8" name="Rectangle"/>
              <p:cNvSpPr/>
              <p:nvPr/>
            </p:nvSpPr>
            <p:spPr>
              <a:xfrm>
                <a:off x="2420312" y="114594"/>
                <a:ext cx="3778952" cy="2534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29" name="Rectangle"/>
              <p:cNvSpPr/>
              <p:nvPr/>
            </p:nvSpPr>
            <p:spPr>
              <a:xfrm>
                <a:off x="84066" y="3470954"/>
                <a:ext cx="426372" cy="828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30" name="Rectangle"/>
              <p:cNvSpPr/>
              <p:nvPr/>
            </p:nvSpPr>
            <p:spPr>
              <a:xfrm>
                <a:off x="84066" y="12818007"/>
                <a:ext cx="426372" cy="828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332" name="Rectangle"/>
            <p:cNvSpPr/>
            <p:nvPr/>
          </p:nvSpPr>
          <p:spPr>
            <a:xfrm>
              <a:off x="127000" y="3898360"/>
              <a:ext cx="2902414" cy="4259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4" name="Discovering drug induced phenotypes in organoids"/>
          <p:cNvSpPr txBox="1"/>
          <p:nvPr>
            <p:ph type="title"/>
          </p:nvPr>
        </p:nvSpPr>
        <p:spPr>
          <a:xfrm>
            <a:off x="1206500" y="1079500"/>
            <a:ext cx="12188040" cy="2500981"/>
          </a:xfrm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Discovering drug induced phenotypes in organoids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8303112" y="390828"/>
            <a:ext cx="5499808" cy="13177773"/>
            <a:chOff x="0" y="0"/>
            <a:chExt cx="5499806" cy="13177772"/>
          </a:xfrm>
        </p:grpSpPr>
        <p:pic>
          <p:nvPicPr>
            <p:cNvPr id="335" name="Figure_3_Nat-Commun_alternative.pdf" descr="Figure_3_Nat-Commun_alternativ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0699" t="56908" r="0" b="0"/>
            <a:stretch>
              <a:fillRect/>
            </a:stretch>
          </p:blipFill>
          <p:spPr>
            <a:xfrm>
              <a:off x="624718" y="366210"/>
              <a:ext cx="4875089" cy="12811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Rectangle"/>
            <p:cNvSpPr/>
            <p:nvPr/>
          </p:nvSpPr>
          <p:spPr>
            <a:xfrm>
              <a:off x="0" y="0"/>
              <a:ext cx="1253181" cy="13393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38" name="Rectangle"/>
          <p:cNvSpPr/>
          <p:nvPr/>
        </p:nvSpPr>
        <p:spPr>
          <a:xfrm>
            <a:off x="-312828" y="9370238"/>
            <a:ext cx="1141330" cy="10072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1"/>
      <p:bldP build="whole" bldLvl="1" animBg="1" rev="0" advAuto="0" spid="33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Biological mechanisms underlying organoid reorganisation"/>
          <p:cNvSpPr txBox="1"/>
          <p:nvPr>
            <p:ph type="title"/>
          </p:nvPr>
        </p:nvSpPr>
        <p:spPr>
          <a:xfrm>
            <a:off x="1206500" y="1079500"/>
            <a:ext cx="21971000" cy="2167698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Biological mechanisms underlying organoid reorganisation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4274" y="3743780"/>
            <a:ext cx="7340650" cy="9236555"/>
            <a:chOff x="0" y="0"/>
            <a:chExt cx="7340649" cy="9236554"/>
          </a:xfrm>
        </p:grpSpPr>
        <p:pic>
          <p:nvPicPr>
            <p:cNvPr id="341" name="Figure_5_Article.pdf" descr="Figure_5_Articl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9320" b="66488"/>
            <a:stretch>
              <a:fillRect/>
            </a:stretch>
          </p:blipFill>
          <p:spPr>
            <a:xfrm>
              <a:off x="578940" y="269147"/>
              <a:ext cx="6761710" cy="8967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Rectangle"/>
            <p:cNvSpPr/>
            <p:nvPr/>
          </p:nvSpPr>
          <p:spPr>
            <a:xfrm>
              <a:off x="0" y="0"/>
              <a:ext cx="1120460" cy="9888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15777517" y="5081939"/>
            <a:ext cx="7554421" cy="8466611"/>
            <a:chOff x="0" y="0"/>
            <a:chExt cx="7554420" cy="8466610"/>
          </a:xfrm>
        </p:grpSpPr>
        <p:pic>
          <p:nvPicPr>
            <p:cNvPr id="344" name="Figure_5_Article.pdf" descr="Figure_5_Articl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5640" r="49320" b="24563"/>
            <a:stretch>
              <a:fillRect/>
            </a:stretch>
          </p:blipFill>
          <p:spPr>
            <a:xfrm>
              <a:off x="590841" y="255463"/>
              <a:ext cx="6963580" cy="8211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Rectangle"/>
            <p:cNvSpPr/>
            <p:nvPr/>
          </p:nvSpPr>
          <p:spPr>
            <a:xfrm>
              <a:off x="0" y="0"/>
              <a:ext cx="937663" cy="8275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347" name="Figure_5_Nat-Commun-in-progress.pdf" descr="Figure_5_Nat-Commun-in-progress.pdf"/>
          <p:cNvPicPr>
            <a:picLocks noChangeAspect="1"/>
          </p:cNvPicPr>
          <p:nvPr/>
        </p:nvPicPr>
        <p:blipFill>
          <a:blip r:embed="rId3">
            <a:extLst/>
          </a:blip>
          <a:srcRect l="2946" t="72866" r="52982" b="14484"/>
          <a:stretch>
            <a:fillRect/>
          </a:stretch>
        </p:blipFill>
        <p:spPr>
          <a:xfrm>
            <a:off x="8808387" y="3119095"/>
            <a:ext cx="7035048" cy="222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gg_tram_traj.pdf" descr="gg_tram_traj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8400" y="5265053"/>
            <a:ext cx="8339966" cy="833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3"/>
      <p:bldP build="whole" bldLvl="1" animBg="1" rev="0" advAuto="0" spid="346" grpId="1"/>
      <p:bldP build="whole" bldLvl="1" animBg="1" rev="0" advAuto="0" spid="34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Outlook - Clinical technology transf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Outlook - Clinical technology transfer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46563" y="4912409"/>
            <a:ext cx="12351933" cy="8938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961" y="4968293"/>
            <a:ext cx="9156846" cy="8826539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Personalised Cancer Models"/>
          <p:cNvSpPr txBox="1"/>
          <p:nvPr/>
        </p:nvSpPr>
        <p:spPr>
          <a:xfrm>
            <a:off x="882321" y="4200566"/>
            <a:ext cx="1260074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Personalised Cancer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utlook - Preclinical technology transf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Outlook - Preclinical technology transfer</a:t>
            </a:r>
          </a:p>
        </p:txBody>
      </p:sp>
      <p:pic>
        <p:nvPicPr>
          <p:cNvPr id="356" name="Figure_3_Nat-Commun_v4.pdf" descr="Figure_3_Nat-Commun_v4.pdf"/>
          <p:cNvPicPr>
            <a:picLocks noChangeAspect="1"/>
          </p:cNvPicPr>
          <p:nvPr/>
        </p:nvPicPr>
        <p:blipFill>
          <a:blip r:embed="rId2">
            <a:extLst/>
          </a:blip>
          <a:srcRect l="40161" t="0" r="0" b="67773"/>
          <a:stretch>
            <a:fillRect/>
          </a:stretch>
        </p:blipFill>
        <p:spPr>
          <a:xfrm>
            <a:off x="1195985" y="5357894"/>
            <a:ext cx="10489606" cy="6868717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Drug Discovery and Dependency Testing"/>
          <p:cNvSpPr txBox="1"/>
          <p:nvPr/>
        </p:nvSpPr>
        <p:spPr>
          <a:xfrm>
            <a:off x="882321" y="4200566"/>
            <a:ext cx="1260074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Drug Discovery and Dependency Testing</a:t>
            </a:r>
          </a:p>
        </p:txBody>
      </p:sp>
      <p:grpSp>
        <p:nvGrpSpPr>
          <p:cNvPr id="360" name="Group"/>
          <p:cNvGrpSpPr/>
          <p:nvPr/>
        </p:nvGrpSpPr>
        <p:grpSpPr>
          <a:xfrm>
            <a:off x="14462343" y="4200567"/>
            <a:ext cx="12600743" cy="8747323"/>
            <a:chOff x="0" y="0"/>
            <a:chExt cx="12600741" cy="8747323"/>
          </a:xfrm>
        </p:grpSpPr>
        <p:sp>
          <p:nvSpPr>
            <p:cNvPr id="358" name="Step-by-step models of cancer"/>
            <p:cNvSpPr txBox="1"/>
            <p:nvPr/>
          </p:nvSpPr>
          <p:spPr>
            <a:xfrm>
              <a:off x="0" y="0"/>
              <a:ext cx="12600742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Step-by-step models of cancer</a:t>
              </a:r>
            </a:p>
          </p:txBody>
        </p:sp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8202" y="1111517"/>
              <a:ext cx="7574556" cy="7635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Acknowledgements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88645" y="10444387"/>
            <a:ext cx="1934829" cy="268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Michael Boutros…"/>
          <p:cNvSpPr txBox="1"/>
          <p:nvPr>
            <p:ph type="body" sz="quarter" idx="1"/>
          </p:nvPr>
        </p:nvSpPr>
        <p:spPr>
          <a:xfrm>
            <a:off x="1815222" y="3881161"/>
            <a:ext cx="5203710" cy="8256012"/>
          </a:xfrm>
          <a:prstGeom prst="rect">
            <a:avLst/>
          </a:prstGeom>
        </p:spPr>
        <p:txBody>
          <a:bodyPr/>
          <a:lstStyle/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b="1" sz="3504"/>
            </a:pPr>
            <a:r>
              <a:t>Michael Boutros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i="1" sz="3504"/>
            </a:pPr>
            <a:r>
              <a:t>Johannes Betge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i="1" sz="3504"/>
            </a:pPr>
            <a:r>
              <a:t>Jan Sauer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i="1" sz="3504"/>
            </a:pPr>
            <a:r>
              <a:t>Benedikt Rauscher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Clara Dingert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Thilo Miersch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Alessio Falzone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Erica Valentini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Michael Endres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René Riedke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Tianzuo Zhan</a:t>
            </a:r>
          </a:p>
          <a:p>
            <a:pPr marL="0" indent="0" defTabSz="1779987">
              <a:lnSpc>
                <a:spcPct val="50000"/>
              </a:lnSpc>
              <a:spcBef>
                <a:spcPts val="3200"/>
              </a:spcBef>
              <a:buSzTx/>
              <a:buNone/>
              <a:defRPr sz="3504"/>
            </a:pPr>
            <a:r>
              <a:t>Bernd Fischer (†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2017)</a:t>
            </a:r>
          </a:p>
        </p:txBody>
      </p:sp>
      <p:sp>
        <p:nvSpPr>
          <p:cNvPr id="365" name="Matthias Ebert…"/>
          <p:cNvSpPr txBox="1"/>
          <p:nvPr/>
        </p:nvSpPr>
        <p:spPr>
          <a:xfrm>
            <a:off x="7634401" y="3881161"/>
            <a:ext cx="520371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779987">
              <a:lnSpc>
                <a:spcPct val="40000"/>
              </a:lnSpc>
              <a:spcBef>
                <a:spcPts val="3200"/>
              </a:spcBef>
              <a:defRPr b="1" sz="3504">
                <a:solidFill>
                  <a:srgbClr val="000000"/>
                </a:solidFill>
              </a:defRPr>
            </a:pPr>
            <a:r>
              <a:t>Matthias Ebert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Elke Burgermeister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Katja Breitkopf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Kauthar Srour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Frank Herweck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Haristi Gaitanzi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Sebastian Belle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Nicolai Härtel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Inga Buchholz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Josephine Hodzic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Karin Kaiser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Ralf Jesenofsky</a:t>
            </a:r>
            <a:endParaRPr sz="876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779987">
              <a:lnSpc>
                <a:spcPct val="40000"/>
              </a:lnSpc>
              <a:spcBef>
                <a:spcPts val="3200"/>
              </a:spcBef>
              <a:defRPr sz="3504">
                <a:solidFill>
                  <a:srgbClr val="000000"/>
                </a:solidFill>
              </a:defRPr>
            </a:pPr>
            <a:r>
              <a:t>Veronika Hauber</a:t>
            </a:r>
            <a:r>
              <a:rPr sz="876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57370" y="8065602"/>
            <a:ext cx="3263416" cy="3263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6842" t="0" r="0" b="39508"/>
          <a:stretch>
            <a:fillRect/>
          </a:stretch>
        </p:blipFill>
        <p:spPr>
          <a:xfrm>
            <a:off x="14267967" y="5560244"/>
            <a:ext cx="4444025" cy="283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67998" y="6250884"/>
            <a:ext cx="5388561" cy="179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16937" y="8753082"/>
            <a:ext cx="3595509" cy="1885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518557" y="8530280"/>
            <a:ext cx="2275006" cy="1788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25550" y="10993908"/>
            <a:ext cx="6946900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oss of IFG-2 imprinting is linked to characteristic organoid morphology and can me modulated via specific mTOR inhibition"/>
          <p:cNvSpPr txBox="1"/>
          <p:nvPr>
            <p:ph type="title" idx="4294967295"/>
          </p:nvPr>
        </p:nvSpPr>
        <p:spPr>
          <a:xfrm>
            <a:off x="1206500" y="1079500"/>
            <a:ext cx="21971000" cy="2167698"/>
          </a:xfrm>
          <a:prstGeom prst="rect">
            <a:avLst/>
          </a:prstGeom>
        </p:spPr>
        <p:txBody>
          <a:bodyPr/>
          <a:lstStyle>
            <a:lvl1pPr defTabSz="1682453">
              <a:defRPr spc="-117" sz="5865"/>
            </a:lvl1pPr>
          </a:lstStyle>
          <a:p>
            <a:pPr/>
            <a:r>
              <a:t>Loss of IFG-2 imprinting is linked to characteristic organoid morphology and can me modulated via specific mTOR inhibition</a:t>
            </a:r>
          </a:p>
        </p:txBody>
      </p:sp>
      <p:pic>
        <p:nvPicPr>
          <p:cNvPr id="374" name="Figure_6_Article.pdf" descr="Figure_6_Article.pdf"/>
          <p:cNvPicPr>
            <a:picLocks noChangeAspect="1"/>
          </p:cNvPicPr>
          <p:nvPr/>
        </p:nvPicPr>
        <p:blipFill>
          <a:blip r:embed="rId2">
            <a:extLst/>
          </a:blip>
          <a:srcRect l="0" t="72137" r="0" b="8318"/>
          <a:stretch>
            <a:fillRect/>
          </a:stretch>
        </p:blipFill>
        <p:spPr>
          <a:xfrm>
            <a:off x="2479082" y="8432618"/>
            <a:ext cx="17412324" cy="480006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Rectangle"/>
          <p:cNvSpPr/>
          <p:nvPr/>
        </p:nvSpPr>
        <p:spPr>
          <a:xfrm>
            <a:off x="11811000" y="8096250"/>
            <a:ext cx="6381056" cy="17162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76" name="Figure_6_Article.pdf" descr="Figure_6_Article.pdf"/>
          <p:cNvPicPr>
            <a:picLocks noChangeAspect="1"/>
          </p:cNvPicPr>
          <p:nvPr/>
        </p:nvPicPr>
        <p:blipFill>
          <a:blip r:embed="rId2">
            <a:extLst/>
          </a:blip>
          <a:srcRect l="51838" t="52791" r="0" b="22001"/>
          <a:stretch>
            <a:fillRect/>
          </a:stretch>
        </p:blipFill>
        <p:spPr>
          <a:xfrm>
            <a:off x="11487481" y="3686373"/>
            <a:ext cx="8386018" cy="619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_mtor.pdf" descr="gg_mto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4851" y="4074666"/>
            <a:ext cx="8584966" cy="4292483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Rectangle"/>
          <p:cNvSpPr/>
          <p:nvPr/>
        </p:nvSpPr>
        <p:spPr>
          <a:xfrm>
            <a:off x="13855775" y="4045208"/>
            <a:ext cx="402243" cy="734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9" name="Rectangle"/>
          <p:cNvSpPr/>
          <p:nvPr/>
        </p:nvSpPr>
        <p:spPr>
          <a:xfrm>
            <a:off x="11638009" y="3819815"/>
            <a:ext cx="402242" cy="734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Rectangle"/>
          <p:cNvSpPr/>
          <p:nvPr/>
        </p:nvSpPr>
        <p:spPr>
          <a:xfrm>
            <a:off x="2448695" y="8425325"/>
            <a:ext cx="402243" cy="734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Rectangle"/>
          <p:cNvSpPr/>
          <p:nvPr/>
        </p:nvSpPr>
        <p:spPr>
          <a:xfrm>
            <a:off x="8602012" y="8425325"/>
            <a:ext cx="402242" cy="734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2" name="Rectangle"/>
          <p:cNvSpPr/>
          <p:nvPr/>
        </p:nvSpPr>
        <p:spPr>
          <a:xfrm>
            <a:off x="11638009" y="9290619"/>
            <a:ext cx="402242" cy="734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6" grpId="1"/>
      <p:bldP build="whole" bldLvl="1" animBg="1" rev="0" advAuto="0" spid="37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"/>
          <p:cNvGrpSpPr/>
          <p:nvPr/>
        </p:nvGrpSpPr>
        <p:grpSpPr>
          <a:xfrm>
            <a:off x="1854395" y="4261101"/>
            <a:ext cx="16771463" cy="4707863"/>
            <a:chOff x="0" y="0"/>
            <a:chExt cx="16771461" cy="4707862"/>
          </a:xfrm>
        </p:grpSpPr>
        <p:pic>
          <p:nvPicPr>
            <p:cNvPr id="169" name="thesis_organoid_overview.pdf" descr="thesis_organoid_overview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6589" t="7962" r="17256" b="75834"/>
            <a:stretch>
              <a:fillRect/>
            </a:stretch>
          </p:blipFill>
          <p:spPr>
            <a:xfrm>
              <a:off x="0" y="0"/>
              <a:ext cx="11539129" cy="4707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thesis_organoid_overview.pdf" descr="thesis_organoid_overview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2454" t="13331" r="3732" b="79101"/>
            <a:stretch>
              <a:fillRect/>
            </a:stretch>
          </p:blipFill>
          <p:spPr>
            <a:xfrm>
              <a:off x="11776277" y="681447"/>
              <a:ext cx="4995185" cy="386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2" name="Patient Derived Organoids enable efficient ex-vivo cancer model development"/>
          <p:cNvSpPr txBox="1"/>
          <p:nvPr>
            <p:ph type="title"/>
          </p:nvPr>
        </p:nvSpPr>
        <p:spPr>
          <a:xfrm>
            <a:off x="1206500" y="1079500"/>
            <a:ext cx="21971000" cy="2058126"/>
          </a:xfrm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Patient Derived Organoids enable efficient ex-vivo cancer model development</a:t>
            </a:r>
          </a:p>
        </p:txBody>
      </p:sp>
      <p:grpSp>
        <p:nvGrpSpPr>
          <p:cNvPr id="177" name="Group"/>
          <p:cNvGrpSpPr/>
          <p:nvPr/>
        </p:nvGrpSpPr>
        <p:grpSpPr>
          <a:xfrm>
            <a:off x="1915125" y="8686385"/>
            <a:ext cx="19546880" cy="4589404"/>
            <a:chOff x="0" y="0"/>
            <a:chExt cx="19546880" cy="4589403"/>
          </a:xfrm>
        </p:grpSpPr>
        <p:pic>
          <p:nvPicPr>
            <p:cNvPr id="173" name="Betge et al Supplementary Figures.pdf" descr="Betge et al Supplementary Figures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016" t="35235" r="59497" b="55630"/>
            <a:stretch>
              <a:fillRect/>
            </a:stretch>
          </p:blipFill>
          <p:spPr>
            <a:xfrm>
              <a:off x="10074348" y="0"/>
              <a:ext cx="9472533" cy="4298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FFPE colorectal cancer organoids, H&amp;E staining"/>
            <p:cNvSpPr txBox="1"/>
            <p:nvPr/>
          </p:nvSpPr>
          <p:spPr>
            <a:xfrm>
              <a:off x="12577176" y="3777167"/>
              <a:ext cx="6962428" cy="812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FFPE colorectal cancer organoids, H&amp;E staining</a:t>
              </a:r>
            </a:p>
          </p:txBody>
        </p:sp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09785" y="20919"/>
              <a:ext cx="4695486" cy="3978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84419"/>
              <a:ext cx="4695486" cy="3974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Identifying biological mechanisms underlying organoid reorganisation"/>
          <p:cNvSpPr txBox="1"/>
          <p:nvPr>
            <p:ph type="title"/>
          </p:nvPr>
        </p:nvSpPr>
        <p:spPr>
          <a:xfrm>
            <a:off x="1206500" y="1079500"/>
            <a:ext cx="21971000" cy="2167698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Identifying biological mechanisms underlying organoid reorganisation</a:t>
            </a:r>
          </a:p>
        </p:txBody>
      </p:sp>
      <p:sp>
        <p:nvSpPr>
          <p:cNvPr id="385" name="Rectangle"/>
          <p:cNvSpPr/>
          <p:nvPr/>
        </p:nvSpPr>
        <p:spPr>
          <a:xfrm>
            <a:off x="691446" y="3290943"/>
            <a:ext cx="948480" cy="837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86" name="Figure_5_Article.pdf" descr="Figure_5_Article.pdf"/>
          <p:cNvPicPr>
            <a:picLocks noChangeAspect="1"/>
          </p:cNvPicPr>
          <p:nvPr/>
        </p:nvPicPr>
        <p:blipFill>
          <a:blip r:embed="rId2">
            <a:extLst/>
          </a:blip>
          <a:srcRect l="50262" t="0" r="0" b="54216"/>
          <a:stretch>
            <a:fillRect/>
          </a:stretch>
        </p:blipFill>
        <p:spPr>
          <a:xfrm>
            <a:off x="1188866" y="3525261"/>
            <a:ext cx="5658239" cy="10446274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ctangle"/>
          <p:cNvSpPr/>
          <p:nvPr/>
        </p:nvSpPr>
        <p:spPr>
          <a:xfrm>
            <a:off x="691446" y="3290943"/>
            <a:ext cx="948480" cy="837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88" name="Figure_5_Article.pdf" descr="Figure_5_Article.pdf"/>
          <p:cNvPicPr>
            <a:picLocks noChangeAspect="1"/>
          </p:cNvPicPr>
          <p:nvPr/>
        </p:nvPicPr>
        <p:blipFill>
          <a:blip r:embed="rId2">
            <a:extLst/>
          </a:blip>
          <a:srcRect l="50262" t="45811" r="0" b="23791"/>
          <a:stretch>
            <a:fillRect/>
          </a:stretch>
        </p:blipFill>
        <p:spPr>
          <a:xfrm>
            <a:off x="8086681" y="4639806"/>
            <a:ext cx="6671473" cy="817741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Rectangle"/>
          <p:cNvSpPr/>
          <p:nvPr/>
        </p:nvSpPr>
        <p:spPr>
          <a:xfrm>
            <a:off x="7631838" y="4575731"/>
            <a:ext cx="911130" cy="804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361" y="2615307"/>
            <a:ext cx="8394701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607" y="8249705"/>
            <a:ext cx="8394701" cy="518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54385" y="2615307"/>
            <a:ext cx="8394701" cy="518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ne line many drugs, Many drug one 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line many drugs, Many drug one line</a:t>
            </a:r>
          </a:p>
        </p:txBody>
      </p:sp>
      <p:sp>
        <p:nvSpPr>
          <p:cNvPr id="39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7" name="gg_bortezomib.pdf" descr="gg_bortezomi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2641" y="740816"/>
            <a:ext cx="3187045" cy="1274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gg_tram_bort.pdf" descr="gg_tram_bor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024" y="3901062"/>
            <a:ext cx="9241971" cy="924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A Phenotypic Landscape of cancer organoids"/>
          <p:cNvSpPr txBox="1"/>
          <p:nvPr>
            <p:ph type="title"/>
          </p:nvPr>
        </p:nvSpPr>
        <p:spPr>
          <a:xfrm>
            <a:off x="1018835" y="875727"/>
            <a:ext cx="12776908" cy="1433164"/>
          </a:xfrm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A Phenotypic Landscape of cancer organoids</a:t>
            </a:r>
          </a:p>
        </p:txBody>
      </p:sp>
      <p:sp>
        <p:nvSpPr>
          <p:cNvPr id="401" name="Rectangle"/>
          <p:cNvSpPr/>
          <p:nvPr/>
        </p:nvSpPr>
        <p:spPr>
          <a:xfrm>
            <a:off x="20157865" y="5375291"/>
            <a:ext cx="235109" cy="3440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02" name="gg_size.pdf" descr="gg_size.pdf"/>
          <p:cNvPicPr>
            <a:picLocks noChangeAspect="1"/>
          </p:cNvPicPr>
          <p:nvPr/>
        </p:nvPicPr>
        <p:blipFill>
          <a:blip r:embed="rId2">
            <a:extLst/>
          </a:blip>
          <a:srcRect l="0" t="5113" r="0" b="0"/>
          <a:stretch>
            <a:fillRect/>
          </a:stretch>
        </p:blipFill>
        <p:spPr>
          <a:xfrm>
            <a:off x="106977" y="2013834"/>
            <a:ext cx="12441406" cy="1180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_screen.pdf" descr="gg_screen.pdf"/>
          <p:cNvPicPr>
            <a:picLocks noChangeAspect="1"/>
          </p:cNvPicPr>
          <p:nvPr/>
        </p:nvPicPr>
        <p:blipFill>
          <a:blip r:embed="rId3">
            <a:extLst/>
          </a:blip>
          <a:srcRect l="0" t="7862" r="0" b="0"/>
          <a:stretch>
            <a:fillRect/>
          </a:stretch>
        </p:blipFill>
        <p:spPr>
          <a:xfrm>
            <a:off x="16809873" y="6839984"/>
            <a:ext cx="7038152" cy="64847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"/>
          <p:cNvGrpSpPr/>
          <p:nvPr/>
        </p:nvGrpSpPr>
        <p:grpSpPr>
          <a:xfrm>
            <a:off x="16731006" y="1469456"/>
            <a:ext cx="9938186" cy="7243699"/>
            <a:chOff x="0" y="0"/>
            <a:chExt cx="9938184" cy="7243697"/>
          </a:xfrm>
        </p:grpSpPr>
        <p:grpSp>
          <p:nvGrpSpPr>
            <p:cNvPr id="408" name="Group"/>
            <p:cNvGrpSpPr/>
            <p:nvPr/>
          </p:nvGrpSpPr>
          <p:grpSpPr>
            <a:xfrm>
              <a:off x="2597587" y="4563828"/>
              <a:ext cx="4369208" cy="2679870"/>
              <a:chOff x="0" y="0"/>
              <a:chExt cx="4369207" cy="2679869"/>
            </a:xfrm>
          </p:grpSpPr>
          <p:grpSp>
            <p:nvGrpSpPr>
              <p:cNvPr id="406" name="Group"/>
              <p:cNvGrpSpPr/>
              <p:nvPr/>
            </p:nvGrpSpPr>
            <p:grpSpPr>
              <a:xfrm>
                <a:off x="0" y="0"/>
                <a:ext cx="3117985" cy="1345194"/>
                <a:chOff x="0" y="0"/>
                <a:chExt cx="3117984" cy="1345193"/>
              </a:xfrm>
            </p:grpSpPr>
            <p:pic>
              <p:nvPicPr>
                <p:cNvPr id="404" name="gg_ldc.pdf" descr="gg_ldc.pdf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81722" r="67298" b="0"/>
                <a:stretch>
                  <a:fillRect/>
                </a:stretch>
              </p:blipFill>
              <p:spPr>
                <a:xfrm>
                  <a:off x="0" y="0"/>
                  <a:ext cx="2406720" cy="13451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05" name="Rectangle"/>
                <p:cNvSpPr/>
                <p:nvPr/>
              </p:nvSpPr>
              <p:spPr>
                <a:xfrm>
                  <a:off x="1513186" y="891180"/>
                  <a:ext cx="1604799" cy="34406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407" name="Rectangle"/>
              <p:cNvSpPr/>
              <p:nvPr/>
            </p:nvSpPr>
            <p:spPr>
              <a:xfrm>
                <a:off x="4120742" y="2335805"/>
                <a:ext cx="248466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409" name="gg_ldc.pdf" descr="gg_ldc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013" r="0" b="23822"/>
            <a:stretch>
              <a:fillRect/>
            </a:stretch>
          </p:blipFill>
          <p:spPr>
            <a:xfrm>
              <a:off x="0" y="0"/>
              <a:ext cx="7195885" cy="490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3" name="Group"/>
            <p:cNvGrpSpPr/>
            <p:nvPr/>
          </p:nvGrpSpPr>
          <p:grpSpPr>
            <a:xfrm>
              <a:off x="4804764" y="4779124"/>
              <a:ext cx="5133421" cy="1345195"/>
              <a:chOff x="0" y="0"/>
              <a:chExt cx="5133420" cy="1345193"/>
            </a:xfrm>
          </p:grpSpPr>
          <p:pic>
            <p:nvPicPr>
              <p:cNvPr id="410" name="gg_ldc.pdf" descr="gg_ldc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2739" t="81722" r="0" b="0"/>
              <a:stretch>
                <a:fillRect/>
              </a:stretch>
            </p:blipFill>
            <p:spPr>
              <a:xfrm>
                <a:off x="183254" y="0"/>
                <a:ext cx="4950167" cy="13451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1" name="Rectangle"/>
              <p:cNvSpPr/>
              <p:nvPr/>
            </p:nvSpPr>
            <p:spPr>
              <a:xfrm>
                <a:off x="434094" y="821330"/>
                <a:ext cx="1604799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12" name="Rectangle"/>
              <p:cNvSpPr/>
              <p:nvPr/>
            </p:nvSpPr>
            <p:spPr>
              <a:xfrm>
                <a:off x="0" y="881655"/>
                <a:ext cx="248466" cy="3440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pic>
        <p:nvPicPr>
          <p:cNvPr id="415" name="gg_size_all.pdf" descr="gg_size_all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5257" y="1506547"/>
            <a:ext cx="2982170" cy="11928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g_screen.pdf" descr="gg_screen.pdf"/>
          <p:cNvPicPr>
            <a:picLocks noChangeAspect="1"/>
          </p:cNvPicPr>
          <p:nvPr/>
        </p:nvPicPr>
        <p:blipFill>
          <a:blip r:embed="rId2">
            <a:extLst/>
          </a:blip>
          <a:srcRect l="0" t="7862" r="0" b="0"/>
          <a:stretch>
            <a:fillRect/>
          </a:stretch>
        </p:blipFill>
        <p:spPr>
          <a:xfrm>
            <a:off x="16809873" y="6839984"/>
            <a:ext cx="7038152" cy="6484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gg_size_all.pdf" descr="gg_size_al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74" y="249603"/>
            <a:ext cx="8960065" cy="1344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g_size_panel.pdf" descr="gg_size_pan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3247" y="1067811"/>
            <a:ext cx="11670272" cy="11670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file_show.pdf" descr="file_show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59248"/>
          <a:stretch>
            <a:fillRect/>
          </a:stretch>
        </p:blipFill>
        <p:spPr>
          <a:xfrm>
            <a:off x="1765985" y="1293184"/>
            <a:ext cx="11692544" cy="4755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file_show.pdf" descr="file_show.pdf"/>
          <p:cNvPicPr>
            <a:picLocks noChangeAspect="1"/>
          </p:cNvPicPr>
          <p:nvPr/>
        </p:nvPicPr>
        <p:blipFill>
          <a:blip r:embed="rId3">
            <a:extLst/>
          </a:blip>
          <a:srcRect l="0" t="49735" r="0" b="7822"/>
          <a:stretch>
            <a:fillRect/>
          </a:stretch>
        </p:blipFill>
        <p:spPr>
          <a:xfrm>
            <a:off x="786840" y="7798536"/>
            <a:ext cx="11692544" cy="4953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ompound treatment leads to dose-dependent morphological changes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1511770">
              <a:defRPr spc="-105" sz="5270"/>
            </a:lvl1pPr>
          </a:lstStyle>
          <a:p>
            <a:pPr/>
            <a:r>
              <a:t>Compound treatment leads to dose-dependent morphological changes 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998" y="8255000"/>
            <a:ext cx="8890001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998" y="2711450"/>
            <a:ext cx="8890001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g_trametinib_size_dose-5.pdf" descr="gg_trametinib_size_dos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86139" y="2898477"/>
            <a:ext cx="3979392" cy="3979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_trametinib-3.pdf" descr="gg_trametinib-3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39318" y="2889845"/>
            <a:ext cx="10883338" cy="1088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Number of Organoids per well are log-norm distribu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Number of Organoids per well are log-norm distributed</a:t>
            </a:r>
          </a:p>
        </p:txBody>
      </p:sp>
      <p:sp>
        <p:nvSpPr>
          <p:cNvPr id="431" name="DMSO treated organoids across all li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DMSO treated organoids across all lines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498" y="5219700"/>
            <a:ext cx="10534597" cy="6501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3898" y="5048027"/>
            <a:ext cx="11090944" cy="6844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rganoid size is approx. log-norm distribu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Organoid size is approx. log-norm distributed</a:t>
            </a:r>
          </a:p>
        </p:txBody>
      </p:sp>
      <p:sp>
        <p:nvSpPr>
          <p:cNvPr id="436" name="DMSO treated organoids across all li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DMSO treated organoids across all lines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96" y="5296587"/>
            <a:ext cx="10285427" cy="634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1387" y="5210801"/>
            <a:ext cx="11262399" cy="6950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78" y="2575798"/>
            <a:ext cx="88900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21205" y="2575798"/>
            <a:ext cx="88900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07763" y="8123547"/>
            <a:ext cx="88900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4962" y="8123547"/>
            <a:ext cx="8890001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Organoid size fits a log-gaussian mixture model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Organoid size fits a log-gaussian mixture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atient Derived Organoids enable efficient ex-vivo cancer model development"/>
          <p:cNvSpPr txBox="1"/>
          <p:nvPr>
            <p:ph type="title"/>
          </p:nvPr>
        </p:nvSpPr>
        <p:spPr>
          <a:xfrm>
            <a:off x="1206500" y="1079500"/>
            <a:ext cx="21971000" cy="2173633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Patient Derived Organoids enable efficient ex-vivo cancer model development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624202" y="4066501"/>
            <a:ext cx="12520520" cy="6183950"/>
            <a:chOff x="0" y="0"/>
            <a:chExt cx="12520518" cy="6183948"/>
          </a:xfrm>
        </p:grpSpPr>
        <p:grpSp>
          <p:nvGrpSpPr>
            <p:cNvPr id="182" name="Group"/>
            <p:cNvGrpSpPr/>
            <p:nvPr/>
          </p:nvGrpSpPr>
          <p:grpSpPr>
            <a:xfrm>
              <a:off x="0" y="0"/>
              <a:ext cx="12520519" cy="5146994"/>
              <a:chOff x="0" y="0"/>
              <a:chExt cx="12520518" cy="5146993"/>
            </a:xfrm>
          </p:grpSpPr>
          <p:pic>
            <p:nvPicPr>
              <p:cNvPr id="18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44499" t="0" r="18293" b="75053"/>
              <a:stretch>
                <a:fillRect/>
              </a:stretch>
            </p:blipFill>
            <p:spPr>
              <a:xfrm>
                <a:off x="6349280" y="557645"/>
                <a:ext cx="6171239" cy="45893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31441" r="62922" b="41173"/>
              <a:stretch>
                <a:fillRect/>
              </a:stretch>
            </p:blipFill>
            <p:spPr>
              <a:xfrm>
                <a:off x="-1" y="0"/>
                <a:ext cx="6149810" cy="50380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3" name="Adapted from Organoids in cancer research, Drost &amp; Clevers, 2018"/>
            <p:cNvSpPr txBox="1"/>
            <p:nvPr/>
          </p:nvSpPr>
          <p:spPr>
            <a:xfrm>
              <a:off x="36306" y="5565123"/>
              <a:ext cx="12447906" cy="618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Adapted from Organoids in cancer research, Drost &amp; Clevers, 2018 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3691361" y="4330487"/>
            <a:ext cx="10012798" cy="9020391"/>
            <a:chOff x="0" y="0"/>
            <a:chExt cx="10012797" cy="9020390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710082"/>
              <a:ext cx="9994139" cy="467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842" t="0" r="0" b="39508"/>
            <a:stretch>
              <a:fillRect/>
            </a:stretch>
          </p:blipFill>
          <p:spPr>
            <a:xfrm>
              <a:off x="424206" y="6182757"/>
              <a:ext cx="4444024" cy="28376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24237" y="6873397"/>
              <a:ext cx="5388561" cy="17984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&gt;70 organoids incl. colorectal cancer, stomach cancer"/>
            <p:cNvSpPr txBox="1"/>
            <p:nvPr/>
          </p:nvSpPr>
          <p:spPr>
            <a:xfrm>
              <a:off x="376581" y="0"/>
              <a:ext cx="9240977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&gt;70 organoids incl. colorectal cancer, stomach cancer</a:t>
              </a:r>
            </a:p>
          </p:txBody>
        </p:sp>
      </p:grpSp>
      <p:sp>
        <p:nvSpPr>
          <p:cNvPr id="190" name="Worldwide: &lt;100 colon cancer cell lines…"/>
          <p:cNvSpPr txBox="1"/>
          <p:nvPr/>
        </p:nvSpPr>
        <p:spPr>
          <a:xfrm>
            <a:off x="466526" y="11442548"/>
            <a:ext cx="14008241" cy="174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2200"/>
              </a:spcBef>
              <a:defRPr sz="4800">
                <a:solidFill>
                  <a:srgbClr val="000000"/>
                </a:solidFill>
              </a:defRPr>
            </a:pPr>
            <a:r>
              <a:t>Worldwide: &lt;100 colon cancer cell lines</a:t>
            </a:r>
          </a:p>
          <a:p>
            <a:pPr algn="l">
              <a:lnSpc>
                <a:spcPct val="90000"/>
              </a:lnSpc>
              <a:spcBef>
                <a:spcPts val="2200"/>
              </a:spcBef>
              <a:defRPr sz="4800">
                <a:solidFill>
                  <a:srgbClr val="000000"/>
                </a:solidFill>
              </a:defRPr>
            </a:pPr>
            <a:r>
              <a:t>Since 2011: &gt;250 colon cancer organoid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 technology to observe organoid phenotypes at scal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A technology to observe organoid phenotypes at scale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3279025" y="5935273"/>
            <a:ext cx="6561298" cy="996013"/>
            <a:chOff x="0" y="0"/>
            <a:chExt cx="6561297" cy="996011"/>
          </a:xfrm>
        </p:grpSpPr>
        <p:sp>
          <p:nvSpPr>
            <p:cNvPr id="193" name="Rectangle"/>
            <p:cNvSpPr/>
            <p:nvPr/>
          </p:nvSpPr>
          <p:spPr>
            <a:xfrm>
              <a:off x="0" y="0"/>
              <a:ext cx="948479" cy="8370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Rectangle"/>
            <p:cNvSpPr/>
            <p:nvPr/>
          </p:nvSpPr>
          <p:spPr>
            <a:xfrm>
              <a:off x="5612818" y="158929"/>
              <a:ext cx="948480" cy="8370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96" name="Figure_1_Nat-Commun_New8.pdf" descr="Figure_1_Nat-Commun_New8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80739"/>
          <a:stretch>
            <a:fillRect/>
          </a:stretch>
        </p:blipFill>
        <p:spPr>
          <a:xfrm>
            <a:off x="2699495" y="2123705"/>
            <a:ext cx="20351787" cy="463789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roup"/>
          <p:cNvSpPr/>
          <p:nvPr/>
        </p:nvSpPr>
        <p:spPr>
          <a:xfrm>
            <a:off x="2339225" y="1963440"/>
            <a:ext cx="948480" cy="837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Rectangle"/>
          <p:cNvSpPr/>
          <p:nvPr/>
        </p:nvSpPr>
        <p:spPr>
          <a:xfrm>
            <a:off x="2186825" y="6439458"/>
            <a:ext cx="948480" cy="8370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0444" y="6957353"/>
            <a:ext cx="9906001" cy="568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1536" y="2210039"/>
            <a:ext cx="19681905" cy="4637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0261" y="2224393"/>
            <a:ext cx="19261701" cy="463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mage Analysis Proces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Analysis Process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-2118144" y="2387118"/>
            <a:ext cx="30374535" cy="9839415"/>
            <a:chOff x="0" y="0"/>
            <a:chExt cx="30374534" cy="9839413"/>
          </a:xfrm>
        </p:grpSpPr>
        <p:pic>
          <p:nvPicPr>
            <p:cNvPr id="204" name="Figure_1_Nat-Commun_New2.pdf" descr="Figure_1_Nat-Commun_New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760" t="56641" r="0" b="25935"/>
            <a:stretch>
              <a:fillRect/>
            </a:stretch>
          </p:blipFill>
          <p:spPr>
            <a:xfrm>
              <a:off x="3895150" y="0"/>
              <a:ext cx="26479383" cy="5740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Rectangle"/>
            <p:cNvSpPr/>
            <p:nvPr/>
          </p:nvSpPr>
          <p:spPr>
            <a:xfrm>
              <a:off x="0" y="276365"/>
              <a:ext cx="1182240" cy="10433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06" name="Figure_1_Nat-Commun_New2.pdf" descr="Figure_1_Nat-Commun_New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385" t="73829" r="0" b="12573"/>
            <a:stretch>
              <a:fillRect/>
            </a:stretch>
          </p:blipFill>
          <p:spPr>
            <a:xfrm>
              <a:off x="3782429" y="5359458"/>
              <a:ext cx="26592106" cy="447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mage Analysis Proces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Analysis Process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-2118144" y="2387118"/>
            <a:ext cx="30374535" cy="9839415"/>
            <a:chOff x="0" y="0"/>
            <a:chExt cx="30374534" cy="9839413"/>
          </a:xfrm>
        </p:grpSpPr>
        <p:pic>
          <p:nvPicPr>
            <p:cNvPr id="210" name="Figure_1_Nat-Commun_New2.pdf" descr="Figure_1_Nat-Commun_New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760" t="56641" r="0" b="25935"/>
            <a:stretch>
              <a:fillRect/>
            </a:stretch>
          </p:blipFill>
          <p:spPr>
            <a:xfrm>
              <a:off x="3895150" y="0"/>
              <a:ext cx="26479383" cy="5740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Rectangle"/>
            <p:cNvSpPr/>
            <p:nvPr/>
          </p:nvSpPr>
          <p:spPr>
            <a:xfrm>
              <a:off x="0" y="276365"/>
              <a:ext cx="1182240" cy="10433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12" name="Figure_1_Nat-Commun_New2.pdf" descr="Figure_1_Nat-Commun_New2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385" t="73829" r="0" b="12573"/>
            <a:stretch>
              <a:fillRect/>
            </a:stretch>
          </p:blipFill>
          <p:spPr>
            <a:xfrm>
              <a:off x="3782429" y="5359458"/>
              <a:ext cx="26592106" cy="447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9237" y="2679416"/>
            <a:ext cx="22105528" cy="8357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"/>
          <p:cNvSpPr/>
          <p:nvPr/>
        </p:nvSpPr>
        <p:spPr>
          <a:xfrm>
            <a:off x="20157865" y="5375291"/>
            <a:ext cx="235109" cy="3440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7" name="gg_size.pdf" descr="gg_size.pdf"/>
          <p:cNvPicPr>
            <a:picLocks noChangeAspect="1"/>
          </p:cNvPicPr>
          <p:nvPr/>
        </p:nvPicPr>
        <p:blipFill>
          <a:blip r:embed="rId2">
            <a:extLst/>
          </a:blip>
          <a:srcRect l="0" t="5113" r="0" b="0"/>
          <a:stretch>
            <a:fillRect/>
          </a:stretch>
        </p:blipFill>
        <p:spPr>
          <a:xfrm>
            <a:off x="106977" y="2013834"/>
            <a:ext cx="12441406" cy="11805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gg_size_all-3.pdf" descr="gg_size_all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5058" y="1742380"/>
            <a:ext cx="10812414" cy="1081241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A Phenotypic Landscape of cancer organoids"/>
          <p:cNvSpPr txBox="1"/>
          <p:nvPr>
            <p:ph type="title"/>
          </p:nvPr>
        </p:nvSpPr>
        <p:spPr>
          <a:xfrm>
            <a:off x="1018835" y="329627"/>
            <a:ext cx="22925498" cy="1433164"/>
          </a:xfrm>
          <a:prstGeom prst="rect">
            <a:avLst/>
          </a:prstGeom>
        </p:spPr>
        <p:txBody>
          <a:bodyPr/>
          <a:lstStyle/>
          <a:p>
            <a:pPr/>
            <a:r>
              <a:t>A Phenotypic Landscape of cancer organoids</a:t>
            </a:r>
          </a:p>
        </p:txBody>
      </p:sp>
      <p:pic>
        <p:nvPicPr>
          <p:cNvPr id="220" name="gg_size_dist_morph_ridge.pdf" descr="gg_size_dist_morph_ridge.pdf"/>
          <p:cNvPicPr>
            <a:picLocks noChangeAspect="1"/>
          </p:cNvPicPr>
          <p:nvPr/>
        </p:nvPicPr>
        <p:blipFill>
          <a:blip r:embed="rId4">
            <a:extLst/>
          </a:blip>
          <a:srcRect l="0" t="91959" r="17711" b="0"/>
          <a:stretch>
            <a:fillRect/>
          </a:stretch>
        </p:blipFill>
        <p:spPr>
          <a:xfrm>
            <a:off x="921680" y="12679824"/>
            <a:ext cx="8556092" cy="836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g_size_dist_morph_ridge.pdf" descr="gg_size_dist_morph_ridge.pdf"/>
          <p:cNvPicPr>
            <a:picLocks noChangeAspect="1"/>
          </p:cNvPicPr>
          <p:nvPr/>
        </p:nvPicPr>
        <p:blipFill>
          <a:blip r:embed="rId4">
            <a:extLst/>
          </a:blip>
          <a:srcRect l="0" t="0" r="17711" b="6057"/>
          <a:stretch>
            <a:fillRect/>
          </a:stretch>
        </p:blipFill>
        <p:spPr>
          <a:xfrm>
            <a:off x="8439881" y="1848709"/>
            <a:ext cx="4149391" cy="4737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 Phenotypic Landscape of cancer organoids"/>
          <p:cNvSpPr txBox="1"/>
          <p:nvPr>
            <p:ph type="title" idx="4294967295"/>
          </p:nvPr>
        </p:nvSpPr>
        <p:spPr>
          <a:xfrm>
            <a:off x="1018835" y="329627"/>
            <a:ext cx="22925498" cy="1433164"/>
          </a:xfrm>
          <a:prstGeom prst="rect">
            <a:avLst/>
          </a:prstGeom>
        </p:spPr>
        <p:txBody>
          <a:bodyPr/>
          <a:lstStyle/>
          <a:p>
            <a:pPr/>
            <a:r>
              <a:t>A Phenotypic Landscape of cancer organoids</a:t>
            </a:r>
          </a:p>
        </p:txBody>
      </p:sp>
      <p:pic>
        <p:nvPicPr>
          <p:cNvPr id="224" name="gg_size.pdf" descr="gg_size.pdf"/>
          <p:cNvPicPr>
            <a:picLocks noChangeAspect="1"/>
          </p:cNvPicPr>
          <p:nvPr/>
        </p:nvPicPr>
        <p:blipFill>
          <a:blip r:embed="rId2">
            <a:extLst/>
          </a:blip>
          <a:srcRect l="0" t="5113" r="0" b="0"/>
          <a:stretch>
            <a:fillRect/>
          </a:stretch>
        </p:blipFill>
        <p:spPr>
          <a:xfrm>
            <a:off x="106977" y="2013834"/>
            <a:ext cx="5111063" cy="484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D004T01P004L03_E12_3_169.tif" descr="D004T01P004L03_E12_3_16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0407" y="10372962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004T01P007L02_O24_1_11.tif" descr="D004T01P007L02_O24_1_1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95877" y="10360262"/>
            <a:ext cx="2501901" cy="250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004T01P008L03_G18_3_179.tif" descr="D004T01P008L03_G18_3_179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80635" y="10563462"/>
            <a:ext cx="2095501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D004T01P003L02_N04_1_8.tif" descr="D004T01P003L02_N04_1_8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04207" y="7144465"/>
            <a:ext cx="2628901" cy="262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-4, -4"/>
          <p:cNvSpPr txBox="1"/>
          <p:nvPr/>
        </p:nvSpPr>
        <p:spPr>
          <a:xfrm>
            <a:off x="7366702" y="13010308"/>
            <a:ext cx="8598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-4, -4</a:t>
            </a:r>
          </a:p>
        </p:txBody>
      </p:sp>
      <p:pic>
        <p:nvPicPr>
          <p:cNvPr id="230" name="D004T01P005L08_M18_1_17.tif" descr="D004T01P005L08_M18_1_17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80750" y="7347665"/>
            <a:ext cx="2222500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D004T01P008L03_E16_2_91.tif" descr="D004T01P008L03_E16_2_91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557777" y="7169865"/>
            <a:ext cx="2578101" cy="257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D004T01P004L03_E22_2_98.tif" descr="D004T01P004L03_E22_2_98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390404" y="7500065"/>
            <a:ext cx="1917701" cy="191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D004T01P003L02_D20_2_110.tif" descr="D004T01P003L02_D20_2_110.ti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34407" y="4576369"/>
            <a:ext cx="1968501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D004T01P008L03_C24_1_19.tif" descr="D004T01P008L03_C24_1_19.ti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42650" y="4411269"/>
            <a:ext cx="2298700" cy="229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D004T01P007L02_L23_4_249.tif" descr="D004T01P007L02_L23_4_249.ti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722877" y="4436669"/>
            <a:ext cx="22479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004T01P008L03_G04_2_72.tif" descr="D004T01P008L03_G04_2_72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5996704" y="4208069"/>
            <a:ext cx="27051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004T01P003L02_K23_3_243.tif" descr="D004T01P003L02_K23_3_243.ti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23307" y="2186072"/>
            <a:ext cx="17907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004T01P007L02_B12_1_28.tif" descr="D004T01P007L02_B12_1_28.ti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131550" y="2020972"/>
            <a:ext cx="2120900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004T01P009L08_F03_1_12.tif" descr="D004T01P009L08_F03_1_12.ti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583177" y="1817772"/>
            <a:ext cx="25273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004T01P004L03_A08_3_173.tif" descr="D004T01P004L03_A08_3_173.ti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212604" y="1944772"/>
            <a:ext cx="2273301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 Phenotypic Landscape of cancer organoids"/>
          <p:cNvSpPr txBox="1"/>
          <p:nvPr>
            <p:ph type="title" idx="4294967295"/>
          </p:nvPr>
        </p:nvSpPr>
        <p:spPr>
          <a:xfrm>
            <a:off x="1018835" y="329627"/>
            <a:ext cx="22925498" cy="1433164"/>
          </a:xfrm>
          <a:prstGeom prst="rect">
            <a:avLst/>
          </a:prstGeom>
        </p:spPr>
        <p:txBody>
          <a:bodyPr/>
          <a:lstStyle/>
          <a:p>
            <a:pPr/>
            <a:r>
              <a:t>A Phenotypic Landscape of cancer organoids</a:t>
            </a:r>
          </a:p>
        </p:txBody>
      </p:sp>
      <p:pic>
        <p:nvPicPr>
          <p:cNvPr id="243" name="gg_size.pdf" descr="gg_size.pdf"/>
          <p:cNvPicPr>
            <a:picLocks noChangeAspect="1"/>
          </p:cNvPicPr>
          <p:nvPr/>
        </p:nvPicPr>
        <p:blipFill>
          <a:blip r:embed="rId2">
            <a:extLst/>
          </a:blip>
          <a:srcRect l="0" t="5113" r="0" b="0"/>
          <a:stretch>
            <a:fillRect/>
          </a:stretch>
        </p:blipFill>
        <p:spPr>
          <a:xfrm>
            <a:off x="559443" y="3952971"/>
            <a:ext cx="8179084" cy="776084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-4, -4"/>
          <p:cNvSpPr txBox="1"/>
          <p:nvPr/>
        </p:nvSpPr>
        <p:spPr>
          <a:xfrm>
            <a:off x="8255474" y="2603608"/>
            <a:ext cx="8598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-4, -4</a:t>
            </a:r>
          </a:p>
        </p:txBody>
      </p:sp>
      <p:pic>
        <p:nvPicPr>
          <p:cNvPr id="245" name="D007T01P003L02_P16_1_29.tif" descr="D007T01P003L02_P16_1_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4865" y="8580605"/>
            <a:ext cx="2044701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Line"/>
          <p:cNvSpPr/>
          <p:nvPr/>
        </p:nvSpPr>
        <p:spPr>
          <a:xfrm flipH="1" flipV="1">
            <a:off x="4319163" y="9041128"/>
            <a:ext cx="6255897" cy="5682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7" name="D007T01P004L03_A20_1_31.tif" descr="D007T01P004L03_A20_1_3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0265" y="10814487"/>
            <a:ext cx="19939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007T01P008L03_M16_2_178.tif" descr="D007T01P008L03_M16_2_178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32465" y="6041923"/>
            <a:ext cx="23495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D007T01P004L03_M24_2_188.tif" descr="D007T01P004L03_M24_2_188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91633" y="866950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007T01P009L08_B03_2_180.tif" descr="D007T01P009L08_B03_2_180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13833" y="6105423"/>
            <a:ext cx="2222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D046T01P005L02_B16_2_128.tif" descr="D046T01P005L02_B16_2_128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88371" y="1917510"/>
            <a:ext cx="28829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D054T01P006L08_K24_2_127.tif" descr="D054T01P006L08_K24_2_127.ti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224945" y="1984752"/>
            <a:ext cx="3111501" cy="311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D055T01P008L03_O16_4_231.tif" descr="D055T01P008L03_O16_4_231.ti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094656" y="5584723"/>
            <a:ext cx="3263901" cy="326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D013T01P002L03_I12_2_154.tif" descr="D013T01P002L03_I12_2_154.ti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671381" y="9970086"/>
            <a:ext cx="25273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027T01P001L02_D23_3_309.tif" descr="D027T01P001L02_D23_3_309.ti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1827695" y="11811537"/>
            <a:ext cx="1816101" cy="181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030T01P905L02_G23_2_132.tif" descr="D030T01P905L02_G23_2_132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1631921" y="9084343"/>
            <a:ext cx="2400301" cy="240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D013T01P906L03_M04_2_104.tif" descr="D013T01P906L03_M04_2_104.ti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6550" y="11033354"/>
            <a:ext cx="24765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027T01P002L03_H23_2_156.tif" descr="D027T01P002L03_H23_2_156.ti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120951" y="11006395"/>
            <a:ext cx="2095501" cy="209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030T01P001L02_B04_2_225.tif" descr="D030T01P001L02_B04_2_225.ti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329180" y="11069895"/>
            <a:ext cx="19685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